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75" r:id="rId2"/>
    <p:sldId id="276" r:id="rId3"/>
    <p:sldId id="277" r:id="rId4"/>
    <p:sldId id="278" r:id="rId5"/>
    <p:sldId id="257" r:id="rId6"/>
    <p:sldId id="279" r:id="rId7"/>
    <p:sldId id="280" r:id="rId8"/>
    <p:sldId id="274" r:id="rId9"/>
    <p:sldId id="281" r:id="rId10"/>
    <p:sldId id="282" r:id="rId11"/>
    <p:sldId id="283" r:id="rId12"/>
    <p:sldId id="28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jpg>
</file>

<file path=ppt/media/image4.png>
</file>

<file path=ppt/media/image5.jpg>
</file>

<file path=ppt/media/image6.jp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3746B1-149A-4538-ADB6-E61F1B311E78}" type="datetimeFigureOut">
              <a:rPr lang="en-US" smtClean="0"/>
              <a:t>12/5/2021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DB8BA0-A98A-4B5F-8B89-88B780F8E036}" type="slidenum">
              <a:rPr lang="en-US" smtClean="0"/>
              <a:t>‹#›</a:t>
            </a:fld>
            <a:endParaRPr lang="en-US"/>
          </a:p>
        </p:txBody>
      </p:sp>
    </p:spTree>
    <p:extLst>
      <p:ext uri="{BB962C8B-B14F-4D97-AF65-F5344CB8AC3E}">
        <p14:creationId xmlns:p14="http://schemas.microsoft.com/office/powerpoint/2010/main" val="1990635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DB8BA0-A98A-4B5F-8B89-88B780F8E036}" type="slidenum">
              <a:rPr lang="en-US" smtClean="0"/>
              <a:t>5</a:t>
            </a:fld>
            <a:endParaRPr lang="en-US"/>
          </a:p>
        </p:txBody>
      </p:sp>
    </p:spTree>
    <p:extLst>
      <p:ext uri="{BB962C8B-B14F-4D97-AF65-F5344CB8AC3E}">
        <p14:creationId xmlns:p14="http://schemas.microsoft.com/office/powerpoint/2010/main" val="348700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DB8BA0-A98A-4B5F-8B89-88B780F8E036}" type="slidenum">
              <a:rPr lang="en-US" smtClean="0"/>
              <a:t>8</a:t>
            </a:fld>
            <a:endParaRPr lang="en-US"/>
          </a:p>
        </p:txBody>
      </p:sp>
    </p:spTree>
    <p:extLst>
      <p:ext uri="{BB962C8B-B14F-4D97-AF65-F5344CB8AC3E}">
        <p14:creationId xmlns:p14="http://schemas.microsoft.com/office/powerpoint/2010/main" val="2771037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DB8BA0-A98A-4B5F-8B89-88B780F8E036}" type="slidenum">
              <a:rPr lang="en-US" smtClean="0"/>
              <a:t>9</a:t>
            </a:fld>
            <a:endParaRPr lang="en-US"/>
          </a:p>
        </p:txBody>
      </p:sp>
    </p:spTree>
    <p:extLst>
      <p:ext uri="{BB962C8B-B14F-4D97-AF65-F5344CB8AC3E}">
        <p14:creationId xmlns:p14="http://schemas.microsoft.com/office/powerpoint/2010/main" val="1002683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DB8BA0-A98A-4B5F-8B89-88B780F8E036}" type="slidenum">
              <a:rPr lang="en-US" smtClean="0"/>
              <a:t>10</a:t>
            </a:fld>
            <a:endParaRPr lang="en-US"/>
          </a:p>
        </p:txBody>
      </p:sp>
    </p:spTree>
    <p:extLst>
      <p:ext uri="{BB962C8B-B14F-4D97-AF65-F5344CB8AC3E}">
        <p14:creationId xmlns:p14="http://schemas.microsoft.com/office/powerpoint/2010/main" val="4191261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DB8BA0-A98A-4B5F-8B89-88B780F8E036}" type="slidenum">
              <a:rPr lang="en-US" smtClean="0"/>
              <a:t>11</a:t>
            </a:fld>
            <a:endParaRPr lang="en-US"/>
          </a:p>
        </p:txBody>
      </p:sp>
    </p:spTree>
    <p:extLst>
      <p:ext uri="{BB962C8B-B14F-4D97-AF65-F5344CB8AC3E}">
        <p14:creationId xmlns:p14="http://schemas.microsoft.com/office/powerpoint/2010/main" val="1419262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D6F99-ED51-4088-89ED-CEF09C13CD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E5E7C67-7726-4A0D-A2DF-1CDA834FD4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7D33DB-EBBB-4DB3-9E02-7C8B3C199346}"/>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74E1E560-C7A3-421E-A595-63EAE4D8BF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FDEE6-E05E-46A6-84A3-FD0F6236FBD8}"/>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4229238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19D82-3955-4359-A699-2A0A05DF44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2DFBD3-D1D4-4E4E-AF5C-7D4CAD97FD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50B2CD-6351-483D-9F74-F63499C88CC0}"/>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89F43105-2030-49BE-ADE5-77341D0C40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8897CE-EF3F-4C64-9B83-91E7467C392A}"/>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399131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756AF1-EA97-475E-9579-371C401876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461C68-C79B-4A1E-B2AE-306D06889A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C456B9-4010-4284-BEC3-8AC46FFE7C0B}"/>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F441E562-1F6C-4B91-B9A4-7EBEEA05FE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7BEE3A-E782-4F71-A9E0-765E15C5BC0C}"/>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124761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BFEB6-E975-4B00-84CD-3C073278A7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F57C5E-4AC6-403C-8AB3-EF5ADC4FB3C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F2D0C1-F24B-4813-B842-2C47A800756F}"/>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9E0ADE22-B2D3-4C0A-88C4-FECE535346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95562A-46E6-4078-A970-A08C70572491}"/>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5072647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26915-8C6C-41AE-9DAD-A7554BA8ED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BB4098-9C01-4F28-8FF1-E67619B66E9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814606-6387-4E2C-96B8-E468BB466E42}"/>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C670ECB4-01BF-403F-A197-5A25CF60A3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58B4B-8BE8-48D4-B0CD-6487F9B9EFB5}"/>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722877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10400-9095-4B7D-AFCE-FD9C6A661C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445890-FF2E-482D-AA36-0EE053326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694DBF-17B9-47DC-AABB-0B185F7B28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A3E697-7932-4CC5-BBF8-686A8D445376}"/>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6" name="Footer Placeholder 5">
            <a:extLst>
              <a:ext uri="{FF2B5EF4-FFF2-40B4-BE49-F238E27FC236}">
                <a16:creationId xmlns:a16="http://schemas.microsoft.com/office/drawing/2014/main" id="{EA59D3EF-E833-44F0-A74C-38C0858303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72D020-FAD2-4692-9440-1B972C12D667}"/>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4029629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8E5D1-262F-4158-94DA-BAD41E8759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AB6F22-D665-4D9A-9DEC-5B5C3C11C9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ADBAA9-8026-4522-82FD-9E573E6D1F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C2BACB-907E-4361-92B1-747D028CE7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7F6D41-589B-4053-950B-AB7C456CC9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46C232-F37B-4796-9143-D2ADF1495197}"/>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8" name="Footer Placeholder 7">
            <a:extLst>
              <a:ext uri="{FF2B5EF4-FFF2-40B4-BE49-F238E27FC236}">
                <a16:creationId xmlns:a16="http://schemas.microsoft.com/office/drawing/2014/main" id="{46117AEC-5E94-4C79-8C61-93E5AFA160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4320AB-5D52-47C0-B0B8-8305A039FC2B}"/>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245781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4EE7C-D184-4BD4-8722-EE08D4F107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5B5B8D-9011-4141-BFB8-0F6FEC9EC3CB}"/>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4" name="Footer Placeholder 3">
            <a:extLst>
              <a:ext uri="{FF2B5EF4-FFF2-40B4-BE49-F238E27FC236}">
                <a16:creationId xmlns:a16="http://schemas.microsoft.com/office/drawing/2014/main" id="{B7FB0077-F37D-4085-AF4B-779CEA9C56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C3834B3-3501-44EC-BDE3-D1B3DA42E38D}"/>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561135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EC3A62-4B12-4D66-AAC6-A5C8B8A1CC9A}"/>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3" name="Footer Placeholder 2">
            <a:extLst>
              <a:ext uri="{FF2B5EF4-FFF2-40B4-BE49-F238E27FC236}">
                <a16:creationId xmlns:a16="http://schemas.microsoft.com/office/drawing/2014/main" id="{B5D90CED-8FD8-41C5-864E-59AAD3886A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DAE0F82-1662-4AC8-B6F9-60347EEAF482}"/>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396493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390B3-861F-4624-9F9E-B9EDDA0743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27D13A-9F5C-4DEF-973E-DE4E0F763A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15612BD-FE7F-49BF-B016-74614F3D54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5D265B-01C5-4BFA-87ED-2748A1295A23}"/>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6" name="Footer Placeholder 5">
            <a:extLst>
              <a:ext uri="{FF2B5EF4-FFF2-40B4-BE49-F238E27FC236}">
                <a16:creationId xmlns:a16="http://schemas.microsoft.com/office/drawing/2014/main" id="{E1AE79DC-43FC-45B8-A311-C211373E8B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F3428A-EF85-47C3-B787-9338D9E41204}"/>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1247752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1297D-FBD7-43E4-8AF4-B79E19377A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2C0500-F3D1-4549-8846-C2C444A437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3D19789-B2FB-4F2F-8D0A-CEF4386273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77D766-D72B-4445-BC2F-7C0C703635A5}"/>
              </a:ext>
            </a:extLst>
          </p:cNvPr>
          <p:cNvSpPr>
            <a:spLocks noGrp="1"/>
          </p:cNvSpPr>
          <p:nvPr>
            <p:ph type="dt" sz="half" idx="10"/>
          </p:nvPr>
        </p:nvSpPr>
        <p:spPr/>
        <p:txBody>
          <a:bodyPr/>
          <a:lstStyle/>
          <a:p>
            <a:fld id="{5736A3C0-45AC-4667-9617-90AB60A535D1}" type="datetimeFigureOut">
              <a:rPr lang="en-US" smtClean="0"/>
              <a:t>12/5/2021</a:t>
            </a:fld>
            <a:endParaRPr lang="en-US"/>
          </a:p>
        </p:txBody>
      </p:sp>
      <p:sp>
        <p:nvSpPr>
          <p:cNvPr id="6" name="Footer Placeholder 5">
            <a:extLst>
              <a:ext uri="{FF2B5EF4-FFF2-40B4-BE49-F238E27FC236}">
                <a16:creationId xmlns:a16="http://schemas.microsoft.com/office/drawing/2014/main" id="{4B82D194-7B60-4E05-A3BC-F3D643446E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5251F-FA88-4028-AA53-1902D5C2C3E5}"/>
              </a:ext>
            </a:extLst>
          </p:cNvPr>
          <p:cNvSpPr>
            <a:spLocks noGrp="1"/>
          </p:cNvSpPr>
          <p:nvPr>
            <p:ph type="sldNum" sz="quarter" idx="12"/>
          </p:nvPr>
        </p:nvSpPr>
        <p:spPr/>
        <p:txBody>
          <a:bodyPr/>
          <a:lstStyle/>
          <a:p>
            <a:fld id="{5F304889-2ADA-48BC-8139-9152E5DDBE44}" type="slidenum">
              <a:rPr lang="en-US" smtClean="0"/>
              <a:t>‹#›</a:t>
            </a:fld>
            <a:endParaRPr lang="en-US"/>
          </a:p>
        </p:txBody>
      </p:sp>
    </p:spTree>
    <p:extLst>
      <p:ext uri="{BB962C8B-B14F-4D97-AF65-F5344CB8AC3E}">
        <p14:creationId xmlns:p14="http://schemas.microsoft.com/office/powerpoint/2010/main" val="2578529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E38036-A119-4DD6-808D-94AEEE110F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DF462C-F5B3-45C2-80F8-660D8D0DF0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15F8AD-20AC-4933-ACE4-3365966BF4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36A3C0-45AC-4667-9617-90AB60A535D1}" type="datetimeFigureOut">
              <a:rPr lang="en-US" smtClean="0"/>
              <a:t>12/5/2021</a:t>
            </a:fld>
            <a:endParaRPr lang="en-US"/>
          </a:p>
        </p:txBody>
      </p:sp>
      <p:sp>
        <p:nvSpPr>
          <p:cNvPr id="5" name="Footer Placeholder 4">
            <a:extLst>
              <a:ext uri="{FF2B5EF4-FFF2-40B4-BE49-F238E27FC236}">
                <a16:creationId xmlns:a16="http://schemas.microsoft.com/office/drawing/2014/main" id="{0695DFFC-6D40-4854-ADB0-248CA973EE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2B7E03-D3BC-4E66-B1AC-5FC80F14AD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304889-2ADA-48BC-8139-9152E5DDBE44}" type="slidenum">
              <a:rPr lang="en-US" smtClean="0"/>
              <a:t>‹#›</a:t>
            </a:fld>
            <a:endParaRPr lang="en-US"/>
          </a:p>
        </p:txBody>
      </p:sp>
    </p:spTree>
    <p:extLst>
      <p:ext uri="{BB962C8B-B14F-4D97-AF65-F5344CB8AC3E}">
        <p14:creationId xmlns:p14="http://schemas.microsoft.com/office/powerpoint/2010/main" val="1737616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6.jp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1122363"/>
            <a:ext cx="10038488" cy="2387600"/>
          </a:xfrm>
        </p:spPr>
        <p:txBody>
          <a:bodyPr/>
          <a:lstStyle/>
          <a:p>
            <a:r>
              <a:rPr lang="en-US" dirty="0">
                <a:latin typeface="Bahnschrift SemiBold" panose="020B0502040204020203" pitchFamily="34" charset="0"/>
              </a:rPr>
              <a:t>Photo Description Generator</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p:txBody>
          <a:bodyPr/>
          <a:lstStyle/>
          <a:p>
            <a:r>
              <a:rPr lang="en-US" dirty="0">
                <a:latin typeface="Bahnschrift Light" panose="020B0502040204020203" pitchFamily="34" charset="0"/>
              </a:rPr>
              <a:t>Ivanova Ekaterina</a:t>
            </a:r>
          </a:p>
          <a:p>
            <a:r>
              <a:rPr lang="en-US" dirty="0">
                <a:latin typeface="Bahnschrift Light" panose="020B0502040204020203" pitchFamily="34" charset="0"/>
              </a:rPr>
              <a:t>20198011</a:t>
            </a:r>
          </a:p>
        </p:txBody>
      </p:sp>
    </p:spTree>
    <p:extLst>
      <p:ext uri="{BB962C8B-B14F-4D97-AF65-F5344CB8AC3E}">
        <p14:creationId xmlns:p14="http://schemas.microsoft.com/office/powerpoint/2010/main" val="4143740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622B9-6156-43BC-97B5-5E42046B0404}"/>
              </a:ext>
            </a:extLst>
          </p:cNvPr>
          <p:cNvSpPr>
            <a:spLocks noGrp="1"/>
          </p:cNvSpPr>
          <p:nvPr>
            <p:ph type="title"/>
          </p:nvPr>
        </p:nvSpPr>
        <p:spPr/>
        <p:txBody>
          <a:bodyPr/>
          <a:lstStyle/>
          <a:p>
            <a:r>
              <a:rPr lang="en-US" dirty="0">
                <a:latin typeface="Bahnschrift SemiBold" panose="020B0502040204020203" pitchFamily="34" charset="0"/>
              </a:rPr>
              <a:t>Results</a:t>
            </a:r>
          </a:p>
        </p:txBody>
      </p:sp>
      <p:sp>
        <p:nvSpPr>
          <p:cNvPr id="3" name="Content Placeholder 2">
            <a:extLst>
              <a:ext uri="{FF2B5EF4-FFF2-40B4-BE49-F238E27FC236}">
                <a16:creationId xmlns:a16="http://schemas.microsoft.com/office/drawing/2014/main" id="{91CF01E3-59CB-4492-8D06-8931D85238B2}"/>
              </a:ext>
            </a:extLst>
          </p:cNvPr>
          <p:cNvSpPr>
            <a:spLocks noGrp="1"/>
          </p:cNvSpPr>
          <p:nvPr>
            <p:ph idx="1"/>
          </p:nvPr>
        </p:nvSpPr>
        <p:spPr>
          <a:xfrm>
            <a:off x="838200" y="1467217"/>
            <a:ext cx="1110069" cy="467267"/>
          </a:xfrm>
        </p:spPr>
        <p:txBody>
          <a:bodyPr>
            <a:normAutofit lnSpcReduction="10000"/>
          </a:bodyPr>
          <a:lstStyle/>
          <a:p>
            <a:pPr marL="0" indent="0">
              <a:buNone/>
            </a:pPr>
            <a:r>
              <a:rPr lang="en-US" dirty="0">
                <a:latin typeface="Bahnschrift Light SemiCondensed" panose="020B0502040204020203" pitchFamily="34" charset="0"/>
              </a:rPr>
              <a:t>Photo:</a:t>
            </a:r>
          </a:p>
        </p:txBody>
      </p:sp>
      <p:sp>
        <p:nvSpPr>
          <p:cNvPr id="4" name="Content Placeholder 2">
            <a:extLst>
              <a:ext uri="{FF2B5EF4-FFF2-40B4-BE49-F238E27FC236}">
                <a16:creationId xmlns:a16="http://schemas.microsoft.com/office/drawing/2014/main" id="{93F3F7AE-0A0D-4E48-8900-C17A626C08C3}"/>
              </a:ext>
            </a:extLst>
          </p:cNvPr>
          <p:cNvSpPr txBox="1">
            <a:spLocks/>
          </p:cNvSpPr>
          <p:nvPr/>
        </p:nvSpPr>
        <p:spPr>
          <a:xfrm>
            <a:off x="6982447" y="1467217"/>
            <a:ext cx="2492391" cy="46726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Bahnschrift Light SemiCondensed" panose="020B0502040204020203" pitchFamily="34" charset="0"/>
              </a:rPr>
              <a:t>Description:</a:t>
            </a:r>
          </a:p>
        </p:txBody>
      </p:sp>
      <p:pic>
        <p:nvPicPr>
          <p:cNvPr id="8" name="3 (2)">
            <a:hlinkClick r:id="" action="ppaction://media"/>
            <a:extLst>
              <a:ext uri="{FF2B5EF4-FFF2-40B4-BE49-F238E27FC236}">
                <a16:creationId xmlns:a16="http://schemas.microsoft.com/office/drawing/2014/main" id="{E371EB1B-0A75-487F-B27D-8B8654965F2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097274" y="2057400"/>
            <a:ext cx="3779838" cy="1371600"/>
          </a:xfrm>
          <a:prstGeom prst="rect">
            <a:avLst/>
          </a:prstGeom>
        </p:spPr>
      </p:pic>
      <p:pic>
        <p:nvPicPr>
          <p:cNvPr id="10" name="Picture 9">
            <a:extLst>
              <a:ext uri="{FF2B5EF4-FFF2-40B4-BE49-F238E27FC236}">
                <a16:creationId xmlns:a16="http://schemas.microsoft.com/office/drawing/2014/main" id="{289CEC5B-4E7C-41F3-89E2-4FF12C677C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4756" y="1893128"/>
            <a:ext cx="3025301" cy="4429039"/>
          </a:xfrm>
          <a:prstGeom prst="rect">
            <a:avLst/>
          </a:prstGeom>
        </p:spPr>
      </p:pic>
    </p:spTree>
    <p:extLst>
      <p:ext uri="{BB962C8B-B14F-4D97-AF65-F5344CB8AC3E}">
        <p14:creationId xmlns:p14="http://schemas.microsoft.com/office/powerpoint/2010/main" val="2676066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5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622B9-6156-43BC-97B5-5E42046B0404}"/>
              </a:ext>
            </a:extLst>
          </p:cNvPr>
          <p:cNvSpPr>
            <a:spLocks noGrp="1"/>
          </p:cNvSpPr>
          <p:nvPr>
            <p:ph type="title"/>
          </p:nvPr>
        </p:nvSpPr>
        <p:spPr/>
        <p:txBody>
          <a:bodyPr/>
          <a:lstStyle/>
          <a:p>
            <a:r>
              <a:rPr lang="en-US" dirty="0">
                <a:latin typeface="Bahnschrift SemiBold" panose="020B0502040204020203" pitchFamily="34" charset="0"/>
              </a:rPr>
              <a:t>Results</a:t>
            </a:r>
          </a:p>
        </p:txBody>
      </p:sp>
      <p:sp>
        <p:nvSpPr>
          <p:cNvPr id="3" name="Content Placeholder 2">
            <a:extLst>
              <a:ext uri="{FF2B5EF4-FFF2-40B4-BE49-F238E27FC236}">
                <a16:creationId xmlns:a16="http://schemas.microsoft.com/office/drawing/2014/main" id="{91CF01E3-59CB-4492-8D06-8931D85238B2}"/>
              </a:ext>
            </a:extLst>
          </p:cNvPr>
          <p:cNvSpPr>
            <a:spLocks noGrp="1"/>
          </p:cNvSpPr>
          <p:nvPr>
            <p:ph idx="1"/>
          </p:nvPr>
        </p:nvSpPr>
        <p:spPr>
          <a:xfrm>
            <a:off x="838200" y="1467217"/>
            <a:ext cx="1110069" cy="467267"/>
          </a:xfrm>
        </p:spPr>
        <p:txBody>
          <a:bodyPr>
            <a:normAutofit lnSpcReduction="10000"/>
          </a:bodyPr>
          <a:lstStyle/>
          <a:p>
            <a:pPr marL="0" indent="0">
              <a:buNone/>
            </a:pPr>
            <a:r>
              <a:rPr lang="en-US" dirty="0">
                <a:latin typeface="Bahnschrift Light SemiCondensed" panose="020B0502040204020203" pitchFamily="34" charset="0"/>
              </a:rPr>
              <a:t>Photo:</a:t>
            </a:r>
          </a:p>
        </p:txBody>
      </p:sp>
      <p:sp>
        <p:nvSpPr>
          <p:cNvPr id="4" name="Content Placeholder 2">
            <a:extLst>
              <a:ext uri="{FF2B5EF4-FFF2-40B4-BE49-F238E27FC236}">
                <a16:creationId xmlns:a16="http://schemas.microsoft.com/office/drawing/2014/main" id="{93F3F7AE-0A0D-4E48-8900-C17A626C08C3}"/>
              </a:ext>
            </a:extLst>
          </p:cNvPr>
          <p:cNvSpPr txBox="1">
            <a:spLocks/>
          </p:cNvSpPr>
          <p:nvPr/>
        </p:nvSpPr>
        <p:spPr>
          <a:xfrm>
            <a:off x="6982447" y="1467217"/>
            <a:ext cx="2492391" cy="46726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Bahnschrift Light SemiCondensed" panose="020B0502040204020203" pitchFamily="34" charset="0"/>
              </a:rPr>
              <a:t>Description:</a:t>
            </a:r>
          </a:p>
        </p:txBody>
      </p:sp>
      <p:pic>
        <p:nvPicPr>
          <p:cNvPr id="6" name="3">
            <a:hlinkClick r:id="" action="ppaction://media"/>
            <a:extLst>
              <a:ext uri="{FF2B5EF4-FFF2-40B4-BE49-F238E27FC236}">
                <a16:creationId xmlns:a16="http://schemas.microsoft.com/office/drawing/2014/main" id="{49505E75-4DC2-4499-8AD5-9037B91F774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82447" y="2057400"/>
            <a:ext cx="3779838" cy="1371600"/>
          </a:xfrm>
          <a:prstGeom prst="rect">
            <a:avLst/>
          </a:prstGeom>
        </p:spPr>
      </p:pic>
      <p:pic>
        <p:nvPicPr>
          <p:cNvPr id="9" name="Picture 8">
            <a:extLst>
              <a:ext uri="{FF2B5EF4-FFF2-40B4-BE49-F238E27FC236}">
                <a16:creationId xmlns:a16="http://schemas.microsoft.com/office/drawing/2014/main" id="{BCD62980-0231-445E-819D-241C2A06D47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8818" y="1934484"/>
            <a:ext cx="5412880" cy="4059660"/>
          </a:xfrm>
          <a:prstGeom prst="rect">
            <a:avLst/>
          </a:prstGeom>
        </p:spPr>
      </p:pic>
    </p:spTree>
    <p:extLst>
      <p:ext uri="{BB962C8B-B14F-4D97-AF65-F5344CB8AC3E}">
        <p14:creationId xmlns:p14="http://schemas.microsoft.com/office/powerpoint/2010/main" val="3903580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6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1122363"/>
            <a:ext cx="10038488" cy="2387600"/>
          </a:xfrm>
        </p:spPr>
        <p:txBody>
          <a:bodyPr/>
          <a:lstStyle/>
          <a:p>
            <a:r>
              <a:rPr lang="en-US" dirty="0">
                <a:latin typeface="Bahnschrift SemiBold" panose="020B0502040204020203" pitchFamily="34" charset="0"/>
              </a:rPr>
              <a:t>Thank you!</a:t>
            </a:r>
          </a:p>
        </p:txBody>
      </p:sp>
    </p:spTree>
    <p:extLst>
      <p:ext uri="{BB962C8B-B14F-4D97-AF65-F5344CB8AC3E}">
        <p14:creationId xmlns:p14="http://schemas.microsoft.com/office/powerpoint/2010/main" val="32501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341217"/>
            <a:ext cx="10038488" cy="1161340"/>
          </a:xfrm>
        </p:spPr>
        <p:txBody>
          <a:bodyPr>
            <a:normAutofit/>
          </a:bodyPr>
          <a:lstStyle/>
          <a:p>
            <a:r>
              <a:rPr lang="en-US" dirty="0">
                <a:latin typeface="Bahnschrift SemiBold" panose="020B0502040204020203" pitchFamily="34" charset="0"/>
              </a:rPr>
              <a:t>Introduction</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a:xfrm>
            <a:off x="1076756" y="1769065"/>
            <a:ext cx="10038488" cy="4415771"/>
          </a:xfrm>
        </p:spPr>
        <p:txBody>
          <a:bodyPr>
            <a:normAutofit fontScale="92500" lnSpcReduction="10000"/>
          </a:bodyPr>
          <a:lstStyle/>
          <a:p>
            <a:pPr algn="l"/>
            <a:r>
              <a:rPr lang="en-US" sz="3200" dirty="0">
                <a:effectLst/>
                <a:latin typeface="Bahnschrift Light" panose="020B0502040204020203" pitchFamily="34" charset="0"/>
                <a:ea typeface="Malgun Gothic" panose="020B0503020000020004" pitchFamily="34" charset="-127"/>
                <a:cs typeface="Times New Roman" panose="02020603050405020304" pitchFamily="18" charset="0"/>
              </a:rPr>
              <a:t>My idea was to make a program that uses AWS </a:t>
            </a:r>
            <a:r>
              <a:rPr lang="en-US" sz="3200" dirty="0" err="1">
                <a:effectLst/>
                <a:latin typeface="Bahnschrift Light" panose="020B0502040204020203" pitchFamily="34" charset="0"/>
                <a:ea typeface="Malgun Gothic" panose="020B0503020000020004" pitchFamily="34" charset="-127"/>
                <a:cs typeface="Times New Roman" panose="02020603050405020304" pitchFamily="18" charset="0"/>
              </a:rPr>
              <a:t>Rekognition</a:t>
            </a:r>
            <a:r>
              <a:rPr lang="en-US" sz="3200" dirty="0">
                <a:effectLst/>
                <a:latin typeface="Bahnschrift Light" panose="020B0502040204020203" pitchFamily="34" charset="0"/>
                <a:ea typeface="Malgun Gothic" panose="020B0503020000020004" pitchFamily="34" charset="-127"/>
                <a:cs typeface="Times New Roman" panose="02020603050405020304" pitchFamily="18" charset="0"/>
              </a:rPr>
              <a:t> to describe a picture to a user. </a:t>
            </a:r>
          </a:p>
          <a:p>
            <a:pPr algn="l"/>
            <a:endParaRPr lang="en-US" sz="3200" dirty="0">
              <a:effectLst/>
              <a:latin typeface="Bahnschrift Light" panose="020B0502040204020203" pitchFamily="34" charset="0"/>
              <a:ea typeface="Malgun Gothic" panose="020B0503020000020004" pitchFamily="34" charset="-127"/>
              <a:cs typeface="Times New Roman" panose="02020603050405020304" pitchFamily="18" charset="0"/>
            </a:endParaRPr>
          </a:p>
          <a:p>
            <a:pPr algn="l"/>
            <a:r>
              <a:rPr lang="en-US" sz="3200" dirty="0">
                <a:effectLst/>
                <a:latin typeface="Bahnschrift Light" panose="020B0502040204020203" pitchFamily="34" charset="0"/>
                <a:ea typeface="Malgun Gothic" panose="020B0503020000020004" pitchFamily="34" charset="-127"/>
                <a:cs typeface="Times New Roman" panose="02020603050405020304" pitchFamily="18" charset="0"/>
              </a:rPr>
              <a:t>The program will identify whether there is a person (or people) in the photo, describing their outward appearance, including their gender, age, facial expression, as well as what they are wearing. Apart from that, it will use the data to describe where the picture was likely taken – in other words, the scenery. After its analysis, the program will read the results out loud using AWS Polly. </a:t>
            </a:r>
          </a:p>
        </p:txBody>
      </p:sp>
    </p:spTree>
    <p:extLst>
      <p:ext uri="{BB962C8B-B14F-4D97-AF65-F5344CB8AC3E}">
        <p14:creationId xmlns:p14="http://schemas.microsoft.com/office/powerpoint/2010/main" val="3949140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341217"/>
            <a:ext cx="10038488" cy="1161340"/>
          </a:xfrm>
        </p:spPr>
        <p:txBody>
          <a:bodyPr>
            <a:normAutofit/>
          </a:bodyPr>
          <a:lstStyle/>
          <a:p>
            <a:r>
              <a:rPr lang="en-US" dirty="0">
                <a:latin typeface="Bahnschrift SemiBold" panose="020B0502040204020203" pitchFamily="34" charset="0"/>
              </a:rPr>
              <a:t>How does it work?</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a:xfrm>
            <a:off x="1076756" y="1920700"/>
            <a:ext cx="10038488" cy="4415771"/>
          </a:xfrm>
        </p:spPr>
        <p:txBody>
          <a:bodyPr>
            <a:normAutofit fontScale="92500" lnSpcReduction="10000"/>
          </a:bodyPr>
          <a:lstStyle/>
          <a:p>
            <a:pPr algn="l"/>
            <a:r>
              <a:rPr lang="en-US" b="0" i="0" dirty="0">
                <a:solidFill>
                  <a:srgbClr val="24292F"/>
                </a:solidFill>
                <a:effectLst/>
                <a:latin typeface="Bahnschrift Light" panose="020B0502040204020203" pitchFamily="34" charset="0"/>
              </a:rPr>
              <a:t>A Java application that uses AWS </a:t>
            </a:r>
            <a:r>
              <a:rPr lang="en-US" b="0" i="0" dirty="0" err="1">
                <a:solidFill>
                  <a:srgbClr val="24292F"/>
                </a:solidFill>
                <a:effectLst/>
                <a:latin typeface="Bahnschrift Light" panose="020B0502040204020203" pitchFamily="34" charset="0"/>
              </a:rPr>
              <a:t>Rekognition</a:t>
            </a:r>
            <a:r>
              <a:rPr lang="en-US" b="0" i="0" dirty="0">
                <a:solidFill>
                  <a:srgbClr val="24292F"/>
                </a:solidFill>
                <a:effectLst/>
                <a:latin typeface="Bahnschrift Light" panose="020B0502040204020203" pitchFamily="34" charset="0"/>
              </a:rPr>
              <a:t> and Polly to create a short description of a given photo.</a:t>
            </a:r>
          </a:p>
          <a:p>
            <a:pPr algn="l"/>
            <a:r>
              <a:rPr lang="en-US" b="0" i="0" dirty="0">
                <a:solidFill>
                  <a:srgbClr val="24292F"/>
                </a:solidFill>
                <a:effectLst/>
                <a:latin typeface="Bahnschrift Light" panose="020B0502040204020203" pitchFamily="34" charset="0"/>
              </a:rPr>
              <a:t>For determining if there are any people in the photo and details about them (including their genders, ages, moods etc.), </a:t>
            </a:r>
            <a:r>
              <a:rPr lang="en-US" b="0" i="0" dirty="0" err="1">
                <a:solidFill>
                  <a:srgbClr val="24292F"/>
                </a:solidFill>
                <a:effectLst/>
                <a:latin typeface="Bahnschrift Light" panose="020B0502040204020203" pitchFamily="34" charset="0"/>
              </a:rPr>
              <a:t>Rekognition's</a:t>
            </a:r>
            <a:r>
              <a:rPr lang="en-US" b="0" i="0" dirty="0">
                <a:solidFill>
                  <a:srgbClr val="24292F"/>
                </a:solidFill>
                <a:effectLst/>
                <a:latin typeface="Bahnschrift Light" panose="020B0502040204020203" pitchFamily="34" charset="0"/>
              </a:rPr>
              <a:t> Facial Analysis is used (function: </a:t>
            </a:r>
            <a:r>
              <a:rPr lang="en-US" b="0" i="1" dirty="0" err="1">
                <a:solidFill>
                  <a:srgbClr val="24292F"/>
                </a:solidFill>
                <a:effectLst/>
                <a:latin typeface="Bahnschrift Light" panose="020B0502040204020203" pitchFamily="34" charset="0"/>
              </a:rPr>
              <a:t>describeFaces</a:t>
            </a:r>
            <a:r>
              <a:rPr lang="en-US" b="0" i="1" dirty="0">
                <a:solidFill>
                  <a:srgbClr val="24292F"/>
                </a:solidFill>
                <a:effectLst/>
                <a:latin typeface="Bahnschrift Light" panose="020B0502040204020203" pitchFamily="34" charset="0"/>
              </a:rPr>
              <a:t>()</a:t>
            </a:r>
            <a:r>
              <a:rPr lang="en-US" b="0" i="0" dirty="0">
                <a:solidFill>
                  <a:srgbClr val="24292F"/>
                </a:solidFill>
                <a:effectLst/>
                <a:latin typeface="Bahnschrift Light" panose="020B0502040204020203" pitchFamily="34" charset="0"/>
              </a:rPr>
              <a:t>). For determining people's clothes and their surroundings, </a:t>
            </a:r>
            <a:r>
              <a:rPr lang="en-US" b="0" i="0" dirty="0" err="1">
                <a:solidFill>
                  <a:srgbClr val="24292F"/>
                </a:solidFill>
                <a:effectLst/>
                <a:latin typeface="Bahnschrift Light" panose="020B0502040204020203" pitchFamily="34" charset="0"/>
              </a:rPr>
              <a:t>Rekognition's</a:t>
            </a:r>
            <a:r>
              <a:rPr lang="en-US" b="0" i="0" dirty="0">
                <a:solidFill>
                  <a:srgbClr val="24292F"/>
                </a:solidFill>
                <a:effectLst/>
                <a:latin typeface="Bahnschrift Light" panose="020B0502040204020203" pitchFamily="34" charset="0"/>
              </a:rPr>
              <a:t> Label Detection is used (functions: </a:t>
            </a:r>
            <a:r>
              <a:rPr lang="en-US" b="0" i="1" dirty="0" err="1">
                <a:solidFill>
                  <a:srgbClr val="24292F"/>
                </a:solidFill>
                <a:effectLst/>
                <a:latin typeface="Bahnschrift Light" panose="020B0502040204020203" pitchFamily="34" charset="0"/>
              </a:rPr>
              <a:t>describeScenery</a:t>
            </a:r>
            <a:r>
              <a:rPr lang="en-US" b="0" i="1" dirty="0">
                <a:solidFill>
                  <a:srgbClr val="24292F"/>
                </a:solidFill>
                <a:effectLst/>
                <a:latin typeface="Bahnschrift Light" panose="020B0502040204020203" pitchFamily="34" charset="0"/>
              </a:rPr>
              <a:t>()</a:t>
            </a:r>
            <a:r>
              <a:rPr lang="en-US" b="0" i="0" dirty="0">
                <a:solidFill>
                  <a:srgbClr val="24292F"/>
                </a:solidFill>
                <a:effectLst/>
                <a:latin typeface="Bahnschrift Light" panose="020B0502040204020203" pitchFamily="34" charset="0"/>
              </a:rPr>
              <a:t> and </a:t>
            </a:r>
            <a:r>
              <a:rPr lang="en-US" b="0" i="1" dirty="0" err="1">
                <a:solidFill>
                  <a:srgbClr val="24292F"/>
                </a:solidFill>
                <a:effectLst/>
                <a:latin typeface="Bahnschrift Light" panose="020B0502040204020203" pitchFamily="34" charset="0"/>
              </a:rPr>
              <a:t>describeClothes</a:t>
            </a:r>
            <a:r>
              <a:rPr lang="en-US" b="0" i="1" dirty="0">
                <a:solidFill>
                  <a:srgbClr val="24292F"/>
                </a:solidFill>
                <a:effectLst/>
                <a:latin typeface="Bahnschrift Light" panose="020B0502040204020203" pitchFamily="34" charset="0"/>
              </a:rPr>
              <a:t>()</a:t>
            </a:r>
            <a:r>
              <a:rPr lang="en-US" b="0" i="0" dirty="0">
                <a:solidFill>
                  <a:srgbClr val="24292F"/>
                </a:solidFill>
                <a:effectLst/>
                <a:latin typeface="Bahnschrift Light" panose="020B0502040204020203" pitchFamily="34" charset="0"/>
              </a:rPr>
              <a:t>).</a:t>
            </a:r>
          </a:p>
          <a:p>
            <a:pPr algn="l"/>
            <a:r>
              <a:rPr lang="en-US" b="0" i="0" dirty="0">
                <a:solidFill>
                  <a:srgbClr val="24292F"/>
                </a:solidFill>
                <a:effectLst/>
                <a:latin typeface="Bahnschrift Light" panose="020B0502040204020203" pitchFamily="34" charset="0"/>
              </a:rPr>
              <a:t>These three functions generate the text that gets passed to function </a:t>
            </a:r>
            <a:r>
              <a:rPr lang="en-US" b="0" i="1" dirty="0" err="1">
                <a:solidFill>
                  <a:srgbClr val="24292F"/>
                </a:solidFill>
                <a:effectLst/>
                <a:latin typeface="Bahnschrift Light" panose="020B0502040204020203" pitchFamily="34" charset="0"/>
              </a:rPr>
              <a:t>playFinalDescription</a:t>
            </a:r>
            <a:r>
              <a:rPr lang="en-US" b="0" i="1" dirty="0">
                <a:solidFill>
                  <a:srgbClr val="24292F"/>
                </a:solidFill>
                <a:effectLst/>
                <a:latin typeface="Bahnschrift Light" panose="020B0502040204020203" pitchFamily="34" charset="0"/>
              </a:rPr>
              <a:t>()</a:t>
            </a:r>
            <a:r>
              <a:rPr lang="en-US" b="0" i="0" dirty="0">
                <a:solidFill>
                  <a:srgbClr val="24292F"/>
                </a:solidFill>
                <a:effectLst/>
                <a:latin typeface="Bahnschrift Light" panose="020B0502040204020203" pitchFamily="34" charset="0"/>
              </a:rPr>
              <a:t>, which uses Polly to generate human-like speech.</a:t>
            </a:r>
          </a:p>
          <a:p>
            <a:pPr algn="l"/>
            <a:r>
              <a:rPr lang="en-US" b="0" i="0" dirty="0">
                <a:solidFill>
                  <a:srgbClr val="24292F"/>
                </a:solidFill>
                <a:effectLst/>
                <a:latin typeface="Bahnschrift Light" panose="020B0502040204020203" pitchFamily="34" charset="0"/>
              </a:rPr>
              <a:t>An extremely simple Spring GUI is used for interface that lets a user search for a photo on their computer via a File Chooser.</a:t>
            </a:r>
          </a:p>
          <a:p>
            <a:pPr algn="l"/>
            <a:r>
              <a:rPr lang="en-US" b="0" i="0" dirty="0">
                <a:solidFill>
                  <a:srgbClr val="24292F"/>
                </a:solidFill>
                <a:effectLst/>
                <a:latin typeface="Bahnschrift Light" panose="020B0502040204020203" pitchFamily="34" charset="0"/>
              </a:rPr>
              <a:t>After choosing a photo and processing it, the program with read the description out loud.</a:t>
            </a:r>
          </a:p>
        </p:txBody>
      </p:sp>
    </p:spTree>
    <p:extLst>
      <p:ext uri="{BB962C8B-B14F-4D97-AF65-F5344CB8AC3E}">
        <p14:creationId xmlns:p14="http://schemas.microsoft.com/office/powerpoint/2010/main" val="607228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341217"/>
            <a:ext cx="10038488" cy="1161340"/>
          </a:xfrm>
        </p:spPr>
        <p:txBody>
          <a:bodyPr>
            <a:normAutofit/>
          </a:bodyPr>
          <a:lstStyle/>
          <a:p>
            <a:r>
              <a:rPr lang="en-US" dirty="0">
                <a:latin typeface="Bahnschrift SemiBold" panose="020B0502040204020203" pitchFamily="34" charset="0"/>
              </a:rPr>
              <a:t>Filtering algorithm</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a:xfrm>
            <a:off x="1076756" y="1920700"/>
            <a:ext cx="10038488" cy="4415771"/>
          </a:xfrm>
        </p:spPr>
        <p:txBody>
          <a:bodyPr>
            <a:normAutofit/>
          </a:bodyPr>
          <a:lstStyle/>
          <a:p>
            <a:pPr algn="l"/>
            <a:r>
              <a:rPr lang="en-US" b="0" i="0" dirty="0">
                <a:solidFill>
                  <a:srgbClr val="24292F"/>
                </a:solidFill>
                <a:effectLst/>
                <a:latin typeface="Bahnschrift Light" panose="020B0502040204020203" pitchFamily="34" charset="0"/>
              </a:rPr>
              <a:t>If you look at the next slide, you will realize that </a:t>
            </a:r>
            <a:r>
              <a:rPr lang="en-US" b="0" i="0" dirty="0" err="1">
                <a:solidFill>
                  <a:srgbClr val="24292F"/>
                </a:solidFill>
                <a:effectLst/>
                <a:latin typeface="Bahnschrift Light" panose="020B0502040204020203" pitchFamily="34" charset="0"/>
              </a:rPr>
              <a:t>Rekognition</a:t>
            </a:r>
            <a:r>
              <a:rPr lang="en-US" b="0" i="0" dirty="0">
                <a:solidFill>
                  <a:srgbClr val="24292F"/>
                </a:solidFill>
                <a:effectLst/>
                <a:latin typeface="Bahnschrift Light" panose="020B0502040204020203" pitchFamily="34" charset="0"/>
              </a:rPr>
              <a:t> is capable of detecting lots of labels. However, having all of them in the description would make it less precise and often times quite vague.</a:t>
            </a:r>
          </a:p>
        </p:txBody>
      </p:sp>
    </p:spTree>
    <p:extLst>
      <p:ext uri="{BB962C8B-B14F-4D97-AF65-F5344CB8AC3E}">
        <p14:creationId xmlns:p14="http://schemas.microsoft.com/office/powerpoint/2010/main" val="3787526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2F9DA2E-18C7-4AA9-A9BC-0564E4A038B1}"/>
              </a:ext>
            </a:extLst>
          </p:cNvPr>
          <p:cNvSpPr txBox="1"/>
          <p:nvPr/>
        </p:nvSpPr>
        <p:spPr>
          <a:xfrm>
            <a:off x="5769033" y="132736"/>
            <a:ext cx="6127566" cy="6555641"/>
          </a:xfrm>
          <a:prstGeom prst="rect">
            <a:avLst/>
          </a:prstGeom>
          <a:noFill/>
        </p:spPr>
        <p:txBody>
          <a:bodyPr wrap="square" rtlCol="0">
            <a:spAutoFit/>
          </a:bodyPr>
          <a:lstStyle/>
          <a:p>
            <a:r>
              <a:rPr lang="en-US" sz="1400" b="1" dirty="0">
                <a:latin typeface="Bahnschrift SemiBold" panose="020B0502040204020203" pitchFamily="34" charset="0"/>
              </a:rPr>
              <a:t>Labels:</a:t>
            </a:r>
          </a:p>
          <a:p>
            <a:pPr marL="342900" indent="-342900">
              <a:buAutoNum type="arabicPeriod"/>
            </a:pPr>
            <a:r>
              <a:rPr lang="en-US" sz="1400" dirty="0">
                <a:solidFill>
                  <a:schemeClr val="accent4">
                    <a:lumMod val="75000"/>
                  </a:schemeClr>
                </a:solidFill>
                <a:latin typeface="Bahnschrift Light" panose="020B0502040204020203" pitchFamily="34" charset="0"/>
              </a:rPr>
              <a:t>Tree (Parents: Plant)</a:t>
            </a:r>
          </a:p>
          <a:p>
            <a:pPr marL="342900" indent="-342900">
              <a:buAutoNum type="arabicPeriod"/>
            </a:pPr>
            <a:r>
              <a:rPr lang="en-US" sz="1400" dirty="0">
                <a:solidFill>
                  <a:schemeClr val="accent4">
                    <a:lumMod val="75000"/>
                  </a:schemeClr>
                </a:solidFill>
                <a:latin typeface="Bahnschrift Light" panose="020B0502040204020203" pitchFamily="34" charset="0"/>
              </a:rPr>
              <a:t>Plant</a:t>
            </a:r>
          </a:p>
          <a:p>
            <a:pPr marL="342900" indent="-342900">
              <a:buAutoNum type="arabicPeriod"/>
            </a:pPr>
            <a:r>
              <a:rPr lang="en-US" sz="1400" dirty="0">
                <a:solidFill>
                  <a:schemeClr val="accent4">
                    <a:lumMod val="75000"/>
                  </a:schemeClr>
                </a:solidFill>
                <a:latin typeface="Bahnschrift Light" panose="020B0502040204020203" pitchFamily="34" charset="0"/>
              </a:rPr>
              <a:t>Nature</a:t>
            </a:r>
          </a:p>
          <a:p>
            <a:pPr marL="342900" indent="-342900">
              <a:buAutoNum type="arabicPeriod"/>
            </a:pPr>
            <a:r>
              <a:rPr lang="en-US" sz="1400" dirty="0">
                <a:solidFill>
                  <a:srgbClr val="00B050"/>
                </a:solidFill>
                <a:latin typeface="Bahnschrift Light" panose="020B0502040204020203" pitchFamily="34" charset="0"/>
              </a:rPr>
              <a:t>Fir (Parents: Tree, Plant)</a:t>
            </a:r>
          </a:p>
          <a:p>
            <a:pPr marL="342900" indent="-342900">
              <a:buAutoNum type="arabicPeriod"/>
            </a:pPr>
            <a:r>
              <a:rPr lang="en-US" sz="1400" dirty="0">
                <a:solidFill>
                  <a:schemeClr val="accent4">
                    <a:lumMod val="75000"/>
                  </a:schemeClr>
                </a:solidFill>
                <a:latin typeface="Bahnschrift Light" panose="020B0502040204020203" pitchFamily="34" charset="0"/>
              </a:rPr>
              <a:t>Abies (Parents: Tree, Plant)</a:t>
            </a:r>
          </a:p>
          <a:p>
            <a:pPr marL="342900" indent="-342900">
              <a:buAutoNum type="arabicPeriod"/>
            </a:pPr>
            <a:r>
              <a:rPr lang="en-US" sz="1400" dirty="0">
                <a:solidFill>
                  <a:srgbClr val="00B0F0"/>
                </a:solidFill>
                <a:latin typeface="Bahnschrift Light" panose="020B0502040204020203" pitchFamily="34" charset="0"/>
              </a:rPr>
              <a:t>Outdoors</a:t>
            </a:r>
          </a:p>
          <a:p>
            <a:pPr marL="342900" indent="-342900">
              <a:buAutoNum type="arabicPeriod"/>
            </a:pPr>
            <a:r>
              <a:rPr lang="en-US" sz="1400" dirty="0">
                <a:solidFill>
                  <a:schemeClr val="accent4">
                    <a:lumMod val="75000"/>
                  </a:schemeClr>
                </a:solidFill>
                <a:latin typeface="Bahnschrift Light" panose="020B0502040204020203" pitchFamily="34" charset="0"/>
              </a:rPr>
              <a:t>Housing (Parents: Building)</a:t>
            </a:r>
          </a:p>
          <a:p>
            <a:pPr marL="342900" indent="-342900">
              <a:buAutoNum type="arabicPeriod"/>
            </a:pPr>
            <a:r>
              <a:rPr lang="en-US" sz="1400" dirty="0">
                <a:solidFill>
                  <a:schemeClr val="accent4">
                    <a:lumMod val="75000"/>
                  </a:schemeClr>
                </a:solidFill>
                <a:latin typeface="Bahnschrift Light" panose="020B0502040204020203" pitchFamily="34" charset="0"/>
              </a:rPr>
              <a:t>Building</a:t>
            </a:r>
          </a:p>
          <a:p>
            <a:pPr marL="342900" indent="-342900">
              <a:buAutoNum type="arabicPeriod"/>
            </a:pPr>
            <a:r>
              <a:rPr lang="en-US" sz="1400" dirty="0">
                <a:solidFill>
                  <a:schemeClr val="accent4">
                    <a:lumMod val="75000"/>
                  </a:schemeClr>
                </a:solidFill>
                <a:latin typeface="Bahnschrift Light" panose="020B0502040204020203" pitchFamily="34" charset="0"/>
              </a:rPr>
              <a:t>Mountain (Parents: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Conifer (Parents: Tree, Plant)</a:t>
            </a:r>
          </a:p>
          <a:p>
            <a:pPr marL="342900" indent="-342900">
              <a:buAutoNum type="arabicPeriod"/>
            </a:pPr>
            <a:r>
              <a:rPr lang="en-US" sz="1400" dirty="0">
                <a:solidFill>
                  <a:srgbClr val="00B050"/>
                </a:solidFill>
                <a:latin typeface="Bahnschrift Light" panose="020B0502040204020203" pitchFamily="34" charset="0"/>
              </a:rPr>
              <a:t>Ice (Parents: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House (Parents: Housing, Building)</a:t>
            </a:r>
          </a:p>
          <a:p>
            <a:pPr marL="342900" indent="-342900">
              <a:buAutoNum type="arabicPeriod"/>
            </a:pPr>
            <a:r>
              <a:rPr lang="en-US" sz="1400" dirty="0">
                <a:solidFill>
                  <a:schemeClr val="accent4">
                    <a:lumMod val="75000"/>
                  </a:schemeClr>
                </a:solidFill>
                <a:latin typeface="Bahnschrift Light" panose="020B0502040204020203" pitchFamily="34" charset="0"/>
              </a:rPr>
              <a:t>Countryside (Parents: Outdoors, Nature)</a:t>
            </a:r>
          </a:p>
          <a:p>
            <a:pPr marL="342900" indent="-342900">
              <a:buAutoNum type="arabicPeriod"/>
            </a:pPr>
            <a:r>
              <a:rPr lang="en-US" sz="1400" dirty="0">
                <a:solidFill>
                  <a:srgbClr val="00B050"/>
                </a:solidFill>
                <a:latin typeface="Bahnschrift Light" panose="020B0502040204020203" pitchFamily="34" charset="0"/>
              </a:rPr>
              <a:t>Shelter (Parents: Rural, Building, Countryside,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Rural (Parents: Countryside, Outdoors, Nature)</a:t>
            </a:r>
          </a:p>
          <a:p>
            <a:pPr marL="342900" indent="-342900">
              <a:buAutoNum type="arabicPeriod"/>
            </a:pPr>
            <a:r>
              <a:rPr lang="en-US" sz="1400" dirty="0">
                <a:solidFill>
                  <a:srgbClr val="00B050"/>
                </a:solidFill>
                <a:latin typeface="Bahnschrift Light" panose="020B0502040204020203" pitchFamily="34" charset="0"/>
              </a:rPr>
              <a:t>Water</a:t>
            </a:r>
          </a:p>
          <a:p>
            <a:pPr marL="342900" indent="-342900">
              <a:buAutoNum type="arabicPeriod"/>
            </a:pPr>
            <a:r>
              <a:rPr lang="en-US" sz="1400" dirty="0">
                <a:solidFill>
                  <a:srgbClr val="00B0F0"/>
                </a:solidFill>
                <a:latin typeface="Bahnschrift Light" panose="020B0502040204020203" pitchFamily="34" charset="0"/>
              </a:rPr>
              <a:t>Person</a:t>
            </a:r>
          </a:p>
          <a:p>
            <a:pPr marL="342900" indent="-342900">
              <a:buAutoNum type="arabicPeriod"/>
            </a:pPr>
            <a:r>
              <a:rPr lang="en-US" sz="1400" dirty="0">
                <a:solidFill>
                  <a:schemeClr val="accent4">
                    <a:lumMod val="75000"/>
                  </a:schemeClr>
                </a:solidFill>
                <a:latin typeface="Bahnschrift Light" panose="020B0502040204020203" pitchFamily="34" charset="0"/>
              </a:rPr>
              <a:t>Human</a:t>
            </a:r>
          </a:p>
          <a:p>
            <a:pPr marL="342900" indent="-342900">
              <a:buAutoNum type="arabicPeriod"/>
            </a:pPr>
            <a:r>
              <a:rPr lang="en-US" sz="1400" dirty="0">
                <a:solidFill>
                  <a:srgbClr val="00B050"/>
                </a:solidFill>
                <a:latin typeface="Bahnschrift Light" panose="020B0502040204020203" pitchFamily="34" charset="0"/>
              </a:rPr>
              <a:t>Bridge (Parents: Building)</a:t>
            </a:r>
          </a:p>
          <a:p>
            <a:pPr marL="342900" indent="-342900">
              <a:buAutoNum type="arabicPeriod"/>
            </a:pPr>
            <a:r>
              <a:rPr lang="en-US" sz="1400" dirty="0">
                <a:solidFill>
                  <a:srgbClr val="00B050"/>
                </a:solidFill>
                <a:latin typeface="Bahnschrift Light" panose="020B0502040204020203" pitchFamily="34" charset="0"/>
              </a:rPr>
              <a:t>Snow (Parents: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Hut (Parents: Rural, Building, Countryside, Outdoors, Nature)</a:t>
            </a:r>
          </a:p>
          <a:p>
            <a:pPr marL="342900" indent="-342900">
              <a:buAutoNum type="arabicPeriod"/>
            </a:pPr>
            <a:r>
              <a:rPr lang="en-US" sz="1400" dirty="0">
                <a:solidFill>
                  <a:srgbClr val="00B050"/>
                </a:solidFill>
                <a:latin typeface="Bahnschrift Light" panose="020B0502040204020203" pitchFamily="34" charset="0"/>
              </a:rPr>
              <a:t>Mountain Range (Parents: Mountain, Outdoors, Nature)</a:t>
            </a:r>
          </a:p>
          <a:p>
            <a:pPr marL="342900" indent="-342900">
              <a:buAutoNum type="arabicPeriod"/>
            </a:pPr>
            <a:r>
              <a:rPr lang="en-US" sz="1400" dirty="0">
                <a:solidFill>
                  <a:srgbClr val="00B050"/>
                </a:solidFill>
                <a:latin typeface="Bahnschrift Light" panose="020B0502040204020203" pitchFamily="34" charset="0"/>
              </a:rPr>
              <a:t>Cottage (Parents: House, Housing, Building)</a:t>
            </a:r>
          </a:p>
          <a:p>
            <a:pPr marL="342900" indent="-342900">
              <a:buAutoNum type="arabicPeriod"/>
            </a:pPr>
            <a:r>
              <a:rPr lang="en-US" sz="1400" dirty="0">
                <a:solidFill>
                  <a:schemeClr val="accent4">
                    <a:lumMod val="75000"/>
                  </a:schemeClr>
                </a:solidFill>
                <a:latin typeface="Bahnschrift Light" panose="020B0502040204020203" pitchFamily="34" charset="0"/>
              </a:rPr>
              <a:t>Pine (Plant, Tree)</a:t>
            </a:r>
          </a:p>
          <a:p>
            <a:pPr marL="342900" indent="-342900">
              <a:buAutoNum type="arabicPeriod"/>
            </a:pPr>
            <a:r>
              <a:rPr lang="en-US" sz="1400" dirty="0">
                <a:solidFill>
                  <a:schemeClr val="accent4">
                    <a:lumMod val="75000"/>
                  </a:schemeClr>
                </a:solidFill>
                <a:latin typeface="Bahnschrift Light" panose="020B0502040204020203" pitchFamily="34" charset="0"/>
              </a:rPr>
              <a:t>Landscape (Parents: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Scenery (Parents: Outdoors, Nature)</a:t>
            </a:r>
          </a:p>
          <a:p>
            <a:pPr marL="342900" indent="-342900">
              <a:buAutoNum type="arabicPeriod"/>
            </a:pPr>
            <a:r>
              <a:rPr lang="en-US" sz="1400" dirty="0">
                <a:solidFill>
                  <a:schemeClr val="accent4">
                    <a:lumMod val="75000"/>
                  </a:schemeClr>
                </a:solidFill>
                <a:latin typeface="Bahnschrift Light" panose="020B0502040204020203" pitchFamily="34" charset="0"/>
              </a:rPr>
              <a:t>Cabin (Parents: House, Housing, Building)</a:t>
            </a:r>
          </a:p>
          <a:p>
            <a:pPr marL="342900" indent="-342900">
              <a:buAutoNum type="arabicPeriod"/>
            </a:pPr>
            <a:r>
              <a:rPr lang="en-US" sz="1400" dirty="0">
                <a:solidFill>
                  <a:schemeClr val="accent4">
                    <a:lumMod val="75000"/>
                  </a:schemeClr>
                </a:solidFill>
                <a:latin typeface="Bahnschrift Light" panose="020B0502040204020203" pitchFamily="34" charset="0"/>
              </a:rPr>
              <a:t>Panoramic (Parents: Landscape, Scenery, Outdoors, Nature)</a:t>
            </a:r>
          </a:p>
          <a:p>
            <a:pPr marL="342900" indent="-342900">
              <a:buAutoNum type="arabicPeriod"/>
            </a:pPr>
            <a:r>
              <a:rPr lang="en-US" sz="1400" dirty="0">
                <a:solidFill>
                  <a:srgbClr val="00B050"/>
                </a:solidFill>
                <a:latin typeface="Bahnschrift Light" panose="020B0502040204020203" pitchFamily="34" charset="0"/>
              </a:rPr>
              <a:t>Shack (Parents: Hut, Rural, Building, Countryside, Outdoors, Nature)</a:t>
            </a:r>
          </a:p>
        </p:txBody>
      </p:sp>
      <p:pic>
        <p:nvPicPr>
          <p:cNvPr id="3" name="Picture 2">
            <a:extLst>
              <a:ext uri="{FF2B5EF4-FFF2-40B4-BE49-F238E27FC236}">
                <a16:creationId xmlns:a16="http://schemas.microsoft.com/office/drawing/2014/main" id="{68AE08E2-29DC-4757-B4E9-89110B7C66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559" y="1970117"/>
            <a:ext cx="5187142" cy="2917767"/>
          </a:xfrm>
          <a:prstGeom prst="rect">
            <a:avLst/>
          </a:prstGeom>
        </p:spPr>
      </p:pic>
    </p:spTree>
    <p:extLst>
      <p:ext uri="{BB962C8B-B14F-4D97-AF65-F5344CB8AC3E}">
        <p14:creationId xmlns:p14="http://schemas.microsoft.com/office/powerpoint/2010/main" val="1730119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341217"/>
            <a:ext cx="10038488" cy="1161340"/>
          </a:xfrm>
        </p:spPr>
        <p:txBody>
          <a:bodyPr>
            <a:normAutofit/>
          </a:bodyPr>
          <a:lstStyle/>
          <a:p>
            <a:r>
              <a:rPr lang="en-US" dirty="0">
                <a:latin typeface="Bahnschrift SemiBold" panose="020B0502040204020203" pitchFamily="34" charset="0"/>
              </a:rPr>
              <a:t>Filtering algorithm</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a:xfrm>
            <a:off x="1076756" y="1920700"/>
            <a:ext cx="10038488" cy="4415771"/>
          </a:xfrm>
        </p:spPr>
        <p:txBody>
          <a:bodyPr>
            <a:normAutofit/>
          </a:bodyPr>
          <a:lstStyle/>
          <a:p>
            <a:pPr algn="l"/>
            <a:r>
              <a:rPr lang="en-US" b="0" i="0" dirty="0">
                <a:solidFill>
                  <a:srgbClr val="24292F"/>
                </a:solidFill>
                <a:effectLst/>
                <a:latin typeface="Bahnschrift Light" panose="020B0502040204020203" pitchFamily="34" charset="0"/>
              </a:rPr>
              <a:t>If you look at the next slide, you will realize that </a:t>
            </a:r>
            <a:r>
              <a:rPr lang="en-US" b="0" i="0" dirty="0" err="1">
                <a:solidFill>
                  <a:srgbClr val="24292F"/>
                </a:solidFill>
                <a:effectLst/>
                <a:latin typeface="Bahnschrift Light" panose="020B0502040204020203" pitchFamily="34" charset="0"/>
              </a:rPr>
              <a:t>Rekognition</a:t>
            </a:r>
            <a:r>
              <a:rPr lang="en-US" b="0" i="0" dirty="0">
                <a:solidFill>
                  <a:srgbClr val="24292F"/>
                </a:solidFill>
                <a:effectLst/>
                <a:latin typeface="Bahnschrift Light" panose="020B0502040204020203" pitchFamily="34" charset="0"/>
              </a:rPr>
              <a:t> is capable of detecting lots of labels. However, having all of them in the description would make it less precise and often times quite vague.</a:t>
            </a:r>
          </a:p>
          <a:p>
            <a:pPr algn="l"/>
            <a:r>
              <a:rPr lang="en-US" b="0" i="0" dirty="0">
                <a:solidFill>
                  <a:srgbClr val="24292F"/>
                </a:solidFill>
                <a:effectLst/>
                <a:latin typeface="Bahnschrift Light" panose="020B0502040204020203" pitchFamily="34" charset="0"/>
              </a:rPr>
              <a:t>For example, there are labels that are very</a:t>
            </a:r>
            <a:r>
              <a:rPr lang="en-US" dirty="0">
                <a:solidFill>
                  <a:srgbClr val="24292F"/>
                </a:solidFill>
                <a:latin typeface="Bahnschrift Light" panose="020B0502040204020203" pitchFamily="34" charset="0"/>
              </a:rPr>
              <a:t> general (ex. “Building”) and labels that are very precise (ex. “Shack”). I thought it would be more helpful to have a few labels that are very precise than a lot that are contradictory and vague.</a:t>
            </a:r>
          </a:p>
          <a:p>
            <a:pPr algn="l"/>
            <a:r>
              <a:rPr lang="en-US" b="0" i="0" dirty="0">
                <a:solidFill>
                  <a:srgbClr val="24292F"/>
                </a:solidFill>
                <a:effectLst/>
                <a:latin typeface="Bahnschrift Light" panose="020B0502040204020203" pitchFamily="34" charset="0"/>
              </a:rPr>
              <a:t>To do that</a:t>
            </a:r>
            <a:r>
              <a:rPr lang="en-US" dirty="0">
                <a:solidFill>
                  <a:srgbClr val="24292F"/>
                </a:solidFill>
                <a:latin typeface="Bahnschrift Light" panose="020B0502040204020203" pitchFamily="34" charset="0"/>
              </a:rPr>
              <a:t>, I created a filtering algorithm. The next slide has a few of the rules that I created.</a:t>
            </a:r>
          </a:p>
        </p:txBody>
      </p:sp>
    </p:spTree>
    <p:extLst>
      <p:ext uri="{BB962C8B-B14F-4D97-AF65-F5344CB8AC3E}">
        <p14:creationId xmlns:p14="http://schemas.microsoft.com/office/powerpoint/2010/main" val="2755792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DBD5-3C00-4BEA-92A1-5BACD1D733E4}"/>
              </a:ext>
            </a:extLst>
          </p:cNvPr>
          <p:cNvSpPr>
            <a:spLocks noGrp="1"/>
          </p:cNvSpPr>
          <p:nvPr>
            <p:ph type="ctrTitle"/>
          </p:nvPr>
        </p:nvSpPr>
        <p:spPr>
          <a:xfrm>
            <a:off x="1076756" y="341217"/>
            <a:ext cx="10038488" cy="1161340"/>
          </a:xfrm>
        </p:spPr>
        <p:txBody>
          <a:bodyPr>
            <a:normAutofit/>
          </a:bodyPr>
          <a:lstStyle/>
          <a:p>
            <a:r>
              <a:rPr lang="en-US" dirty="0">
                <a:latin typeface="Bahnschrift SemiBold" panose="020B0502040204020203" pitchFamily="34" charset="0"/>
              </a:rPr>
              <a:t>Filtering algorithm</a:t>
            </a:r>
          </a:p>
        </p:txBody>
      </p:sp>
      <p:sp>
        <p:nvSpPr>
          <p:cNvPr id="3" name="Subtitle 2">
            <a:extLst>
              <a:ext uri="{FF2B5EF4-FFF2-40B4-BE49-F238E27FC236}">
                <a16:creationId xmlns:a16="http://schemas.microsoft.com/office/drawing/2014/main" id="{291F224F-ADBA-4E2A-8755-9808C4553719}"/>
              </a:ext>
            </a:extLst>
          </p:cNvPr>
          <p:cNvSpPr>
            <a:spLocks noGrp="1"/>
          </p:cNvSpPr>
          <p:nvPr>
            <p:ph type="subTitle" idx="1"/>
          </p:nvPr>
        </p:nvSpPr>
        <p:spPr>
          <a:xfrm>
            <a:off x="1076756" y="1438227"/>
            <a:ext cx="10038488" cy="5146371"/>
          </a:xfrm>
        </p:spPr>
        <p:txBody>
          <a:bodyPr>
            <a:normAutofit fontScale="70000" lnSpcReduction="20000"/>
          </a:bodyPr>
          <a:lstStyle/>
          <a:p>
            <a:pPr algn="l">
              <a:lnSpc>
                <a:spcPct val="120000"/>
              </a:lnSpc>
            </a:pPr>
            <a:r>
              <a:rPr lang="en-US" dirty="0">
                <a:latin typeface="Bahnschrift Light" panose="020B0502040204020203" pitchFamily="34" charset="0"/>
              </a:rPr>
              <a:t>case "reject an item":</a:t>
            </a:r>
          </a:p>
          <a:p>
            <a:pPr algn="l">
              <a:lnSpc>
                <a:spcPct val="120000"/>
              </a:lnSpc>
            </a:pPr>
            <a:r>
              <a:rPr lang="en-US" dirty="0">
                <a:latin typeface="Bahnschrift Light" panose="020B0502040204020203" pitchFamily="34" charset="0"/>
              </a:rPr>
              <a:t>case 1: do not add labels that are parents of items already in the list (ex. do not add "Plant" if there is "Tree" (Parent: "Plant") in the list)</a:t>
            </a:r>
          </a:p>
          <a:p>
            <a:pPr algn="l">
              <a:lnSpc>
                <a:spcPct val="120000"/>
              </a:lnSpc>
            </a:pPr>
            <a:r>
              <a:rPr lang="en-US" dirty="0">
                <a:latin typeface="Bahnschrift Light" panose="020B0502040204020203" pitchFamily="34" charset="0"/>
              </a:rPr>
              <a:t>case 2: do not add labels that have the same parents as an item already in the list (ex. do not add "Pavement" (Parent: "Path") </a:t>
            </a:r>
          </a:p>
          <a:p>
            <a:pPr algn="l">
              <a:lnSpc>
                <a:spcPct val="120000"/>
              </a:lnSpc>
            </a:pPr>
            <a:r>
              <a:rPr lang="en-US" dirty="0">
                <a:latin typeface="Bahnschrift Light" panose="020B0502040204020203" pitchFamily="34" charset="0"/>
              </a:rPr>
              <a:t>- ex. if "Sidewalk" (Parent: "Path" is already in the list)</a:t>
            </a:r>
          </a:p>
          <a:p>
            <a:pPr algn="l">
              <a:lnSpc>
                <a:spcPct val="120000"/>
              </a:lnSpc>
            </a:pPr>
            <a:r>
              <a:rPr lang="en-US" dirty="0">
                <a:latin typeface="Bahnschrift Light" panose="020B0502040204020203" pitchFamily="34" charset="0"/>
              </a:rPr>
              <a:t>!!! only exception: labels that have "Outdoors, Nature" as their parents (ex. add both "Ice" (Parents: Outdoors, Nature) and "Snow" (same)) </a:t>
            </a:r>
          </a:p>
          <a:p>
            <a:pPr algn="l">
              <a:lnSpc>
                <a:spcPct val="120000"/>
              </a:lnSpc>
            </a:pPr>
            <a:r>
              <a:rPr lang="en-US" dirty="0">
                <a:latin typeface="Bahnschrift Light" panose="020B0502040204020203" pitchFamily="34" charset="0"/>
              </a:rPr>
              <a:t>case 3: if the label's parents are "Clothing" or "Accessories" (separate function for these)</a:t>
            </a:r>
          </a:p>
          <a:p>
            <a:pPr algn="l">
              <a:lnSpc>
                <a:spcPct val="120000"/>
              </a:lnSpc>
            </a:pPr>
            <a:r>
              <a:rPr lang="en-US" dirty="0">
                <a:latin typeface="Bahnschrift Light" panose="020B0502040204020203" pitchFamily="34" charset="0"/>
              </a:rPr>
              <a:t>!!! exception: if one of its parents is also "Person"</a:t>
            </a:r>
          </a:p>
          <a:p>
            <a:pPr algn="l">
              <a:lnSpc>
                <a:spcPct val="120000"/>
              </a:lnSpc>
            </a:pPr>
            <a:r>
              <a:rPr lang="en-US" dirty="0">
                <a:latin typeface="Bahnschrift Light" panose="020B0502040204020203" pitchFamily="34" charset="0"/>
              </a:rPr>
              <a:t>    </a:t>
            </a:r>
          </a:p>
          <a:p>
            <a:pPr algn="l">
              <a:lnSpc>
                <a:spcPct val="120000"/>
              </a:lnSpc>
            </a:pPr>
            <a:r>
              <a:rPr lang="en-US" dirty="0">
                <a:latin typeface="Bahnschrift Light" panose="020B0502040204020203" pitchFamily="34" charset="0"/>
              </a:rPr>
              <a:t>case "change an item":</a:t>
            </a:r>
          </a:p>
          <a:p>
            <a:pPr algn="l">
              <a:lnSpc>
                <a:spcPct val="120000"/>
              </a:lnSpc>
            </a:pPr>
            <a:r>
              <a:rPr lang="en-US" dirty="0">
                <a:latin typeface="Bahnschrift Light" panose="020B0502040204020203" pitchFamily="34" charset="0"/>
              </a:rPr>
              <a:t>if a new item is a child of an item that is already in the list (ex. delete "Plant" if "Tree" (Parent: "Plant") is trying to get in)</a:t>
            </a:r>
          </a:p>
        </p:txBody>
      </p:sp>
    </p:spTree>
    <p:extLst>
      <p:ext uri="{BB962C8B-B14F-4D97-AF65-F5344CB8AC3E}">
        <p14:creationId xmlns:p14="http://schemas.microsoft.com/office/powerpoint/2010/main" val="1398837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622B9-6156-43BC-97B5-5E42046B0404}"/>
              </a:ext>
            </a:extLst>
          </p:cNvPr>
          <p:cNvSpPr>
            <a:spLocks noGrp="1"/>
          </p:cNvSpPr>
          <p:nvPr>
            <p:ph type="title"/>
          </p:nvPr>
        </p:nvSpPr>
        <p:spPr/>
        <p:txBody>
          <a:bodyPr/>
          <a:lstStyle/>
          <a:p>
            <a:r>
              <a:rPr lang="en-US" dirty="0">
                <a:latin typeface="Bahnschrift SemiBold" panose="020B0502040204020203" pitchFamily="34" charset="0"/>
              </a:rPr>
              <a:t>Problems</a:t>
            </a:r>
          </a:p>
        </p:txBody>
      </p:sp>
      <p:sp>
        <p:nvSpPr>
          <p:cNvPr id="3" name="Content Placeholder 2">
            <a:extLst>
              <a:ext uri="{FF2B5EF4-FFF2-40B4-BE49-F238E27FC236}">
                <a16:creationId xmlns:a16="http://schemas.microsoft.com/office/drawing/2014/main" id="{91CF01E3-59CB-4492-8D06-8931D85238B2}"/>
              </a:ext>
            </a:extLst>
          </p:cNvPr>
          <p:cNvSpPr>
            <a:spLocks noGrp="1"/>
          </p:cNvSpPr>
          <p:nvPr>
            <p:ph idx="1"/>
          </p:nvPr>
        </p:nvSpPr>
        <p:spPr>
          <a:xfrm>
            <a:off x="838200" y="1467217"/>
            <a:ext cx="10515600" cy="4814114"/>
          </a:xfrm>
        </p:spPr>
        <p:txBody>
          <a:bodyPr/>
          <a:lstStyle/>
          <a:p>
            <a:r>
              <a:rPr lang="en-US" dirty="0">
                <a:latin typeface="Bahnschrift Light SemiCondensed" panose="020B0502040204020203" pitchFamily="34" charset="0"/>
              </a:rPr>
              <a:t>No publicly available table of what items have what parents</a:t>
            </a:r>
          </a:p>
          <a:p>
            <a:r>
              <a:rPr lang="en-US" dirty="0">
                <a:latin typeface="Bahnschrift Light SemiCondensed" panose="020B0502040204020203" pitchFamily="34" charset="0"/>
              </a:rPr>
              <a:t>Poor categorization</a:t>
            </a:r>
          </a:p>
          <a:p>
            <a:pPr marL="914400" lvl="1" indent="-457200">
              <a:buFont typeface="+mj-lt"/>
              <a:buAutoNum type="arabicPeriod"/>
            </a:pPr>
            <a:r>
              <a:rPr lang="en-US" b="0" i="0" dirty="0">
                <a:effectLst/>
                <a:latin typeface="Bahnschrift Light SemiCondensed" panose="020B0502040204020203" pitchFamily="34" charset="0"/>
              </a:rPr>
              <a:t>labels that are not very descriptive (ex. "Weather")</a:t>
            </a:r>
          </a:p>
          <a:p>
            <a:pPr marL="914400" lvl="1" indent="-457200">
              <a:buFont typeface="+mj-lt"/>
              <a:buAutoNum type="arabicPeriod"/>
            </a:pPr>
            <a:r>
              <a:rPr lang="en-US" b="0" i="0" dirty="0">
                <a:effectLst/>
                <a:latin typeface="Bahnschrift Light SemiCondensed" panose="020B0502040204020203" pitchFamily="34" charset="0"/>
              </a:rPr>
              <a:t>labels that despite being "related" to each other do not share the same ancestor (ex. "Bag" (no parents) and "Handbag" (Parents: "Bag", "Accessories"))</a:t>
            </a:r>
          </a:p>
          <a:p>
            <a:pPr marL="914400" lvl="1" indent="-457200">
              <a:buFont typeface="+mj-lt"/>
              <a:buAutoNum type="arabicPeriod"/>
            </a:pPr>
            <a:r>
              <a:rPr lang="en-US" b="0" i="0" dirty="0">
                <a:effectLst/>
                <a:latin typeface="Bahnschrift Light SemiCondensed" panose="020B0502040204020203" pitchFamily="34" charset="0"/>
              </a:rPr>
              <a:t>labels that mean the same thing but are given different names for some reason (ex. "Person" and "Human", "Female" and "Woman", "Clothing" and "Apparel", "Accessory" and "Accessories"). </a:t>
            </a:r>
          </a:p>
          <a:p>
            <a:pPr marL="914400" lvl="1" indent="-457200">
              <a:buFont typeface="+mj-lt"/>
              <a:buAutoNum type="arabicPeriod"/>
            </a:pPr>
            <a:r>
              <a:rPr lang="en-US" dirty="0" err="1">
                <a:latin typeface="Bahnschrift Light SemiCondensed" panose="020B0502040204020203" pitchFamily="34" charset="0"/>
              </a:rPr>
              <a:t>etc</a:t>
            </a:r>
            <a:endParaRPr lang="en-US" dirty="0">
              <a:latin typeface="Bahnschrift Light SemiCondensed" panose="020B0502040204020203" pitchFamily="34" charset="0"/>
            </a:endParaRPr>
          </a:p>
        </p:txBody>
      </p:sp>
    </p:spTree>
    <p:extLst>
      <p:ext uri="{BB962C8B-B14F-4D97-AF65-F5344CB8AC3E}">
        <p14:creationId xmlns:p14="http://schemas.microsoft.com/office/powerpoint/2010/main" val="116283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622B9-6156-43BC-97B5-5E42046B0404}"/>
              </a:ext>
            </a:extLst>
          </p:cNvPr>
          <p:cNvSpPr>
            <a:spLocks noGrp="1"/>
          </p:cNvSpPr>
          <p:nvPr>
            <p:ph type="title"/>
          </p:nvPr>
        </p:nvSpPr>
        <p:spPr/>
        <p:txBody>
          <a:bodyPr/>
          <a:lstStyle/>
          <a:p>
            <a:r>
              <a:rPr lang="en-US" dirty="0">
                <a:latin typeface="Bahnschrift SemiBold" panose="020B0502040204020203" pitchFamily="34" charset="0"/>
              </a:rPr>
              <a:t>Results</a:t>
            </a:r>
          </a:p>
        </p:txBody>
      </p:sp>
      <p:sp>
        <p:nvSpPr>
          <p:cNvPr id="3" name="Content Placeholder 2">
            <a:extLst>
              <a:ext uri="{FF2B5EF4-FFF2-40B4-BE49-F238E27FC236}">
                <a16:creationId xmlns:a16="http://schemas.microsoft.com/office/drawing/2014/main" id="{91CF01E3-59CB-4492-8D06-8931D85238B2}"/>
              </a:ext>
            </a:extLst>
          </p:cNvPr>
          <p:cNvSpPr>
            <a:spLocks noGrp="1"/>
          </p:cNvSpPr>
          <p:nvPr>
            <p:ph idx="1"/>
          </p:nvPr>
        </p:nvSpPr>
        <p:spPr>
          <a:xfrm>
            <a:off x="838200" y="1467217"/>
            <a:ext cx="1110069" cy="467267"/>
          </a:xfrm>
        </p:spPr>
        <p:txBody>
          <a:bodyPr>
            <a:normAutofit lnSpcReduction="10000"/>
          </a:bodyPr>
          <a:lstStyle/>
          <a:p>
            <a:pPr marL="0" indent="0">
              <a:buNone/>
            </a:pPr>
            <a:r>
              <a:rPr lang="en-US" dirty="0">
                <a:latin typeface="Bahnschrift Light SemiCondensed" panose="020B0502040204020203" pitchFamily="34" charset="0"/>
              </a:rPr>
              <a:t>Photo:</a:t>
            </a:r>
          </a:p>
        </p:txBody>
      </p:sp>
      <p:sp>
        <p:nvSpPr>
          <p:cNvPr id="4" name="Content Placeholder 2">
            <a:extLst>
              <a:ext uri="{FF2B5EF4-FFF2-40B4-BE49-F238E27FC236}">
                <a16:creationId xmlns:a16="http://schemas.microsoft.com/office/drawing/2014/main" id="{93F3F7AE-0A0D-4E48-8900-C17A626C08C3}"/>
              </a:ext>
            </a:extLst>
          </p:cNvPr>
          <p:cNvSpPr txBox="1">
            <a:spLocks/>
          </p:cNvSpPr>
          <p:nvPr/>
        </p:nvSpPr>
        <p:spPr>
          <a:xfrm>
            <a:off x="6982447" y="1467217"/>
            <a:ext cx="2492391" cy="46726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latin typeface="Bahnschrift Light SemiCondensed" panose="020B0502040204020203" pitchFamily="34" charset="0"/>
              </a:rPr>
              <a:t>Description:</a:t>
            </a:r>
          </a:p>
        </p:txBody>
      </p:sp>
      <p:pic>
        <p:nvPicPr>
          <p:cNvPr id="5" name="1">
            <a:hlinkClick r:id="" action="ppaction://media"/>
            <a:extLst>
              <a:ext uri="{FF2B5EF4-FFF2-40B4-BE49-F238E27FC236}">
                <a16:creationId xmlns:a16="http://schemas.microsoft.com/office/drawing/2014/main" id="{1E2DDF9D-BBDB-4C77-8C64-8037F49B6A1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82447" y="2350776"/>
            <a:ext cx="3779838" cy="1371600"/>
          </a:xfrm>
          <a:prstGeom prst="rect">
            <a:avLst/>
          </a:prstGeom>
        </p:spPr>
      </p:pic>
      <p:pic>
        <p:nvPicPr>
          <p:cNvPr id="7" name="Picture 6">
            <a:extLst>
              <a:ext uri="{FF2B5EF4-FFF2-40B4-BE49-F238E27FC236}">
                <a16:creationId xmlns:a16="http://schemas.microsoft.com/office/drawing/2014/main" id="{FDB9560B-FBAD-4C71-ABD2-8B33844080A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2078524"/>
            <a:ext cx="5844806" cy="3287704"/>
          </a:xfrm>
          <a:prstGeom prst="rect">
            <a:avLst/>
          </a:prstGeom>
        </p:spPr>
      </p:pic>
    </p:spTree>
    <p:extLst>
      <p:ext uri="{BB962C8B-B14F-4D97-AF65-F5344CB8AC3E}">
        <p14:creationId xmlns:p14="http://schemas.microsoft.com/office/powerpoint/2010/main" val="2523416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1431</TotalTime>
  <Words>972</Words>
  <Application>Microsoft Office PowerPoint</Application>
  <PresentationFormat>Widescreen</PresentationFormat>
  <Paragraphs>82</Paragraphs>
  <Slides>12</Slides>
  <Notes>5</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Bahnschrift Light</vt:lpstr>
      <vt:lpstr>Bahnschrift Light SemiCondensed</vt:lpstr>
      <vt:lpstr>Bahnschrift SemiBold</vt:lpstr>
      <vt:lpstr>Calibri</vt:lpstr>
      <vt:lpstr>Calibri Light</vt:lpstr>
      <vt:lpstr>Office Theme</vt:lpstr>
      <vt:lpstr>Photo Description Generator</vt:lpstr>
      <vt:lpstr>Introduction</vt:lpstr>
      <vt:lpstr>How does it work?</vt:lpstr>
      <vt:lpstr>Filtering algorithm</vt:lpstr>
      <vt:lpstr>PowerPoint Presentation</vt:lpstr>
      <vt:lpstr>Filtering algorithm</vt:lpstr>
      <vt:lpstr>Filtering algorithm</vt:lpstr>
      <vt:lpstr>Problems</vt:lpstr>
      <vt:lpstr>Results</vt:lpstr>
      <vt:lpstr>Results</vt:lpstr>
      <vt:lpstr>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Ekaterina Ivanova</dc:creator>
  <cp:lastModifiedBy>Ekaterina Ivanova</cp:lastModifiedBy>
  <cp:revision>5</cp:revision>
  <dcterms:created xsi:type="dcterms:W3CDTF">2021-11-24T11:02:43Z</dcterms:created>
  <dcterms:modified xsi:type="dcterms:W3CDTF">2021-12-05T14:52:40Z</dcterms:modified>
</cp:coreProperties>
</file>

<file path=docProps/thumbnail.jpeg>
</file>